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394" r:id="rId3"/>
    <p:sldId id="272" r:id="rId4"/>
    <p:sldId id="366" r:id="rId5"/>
    <p:sldId id="336" r:id="rId6"/>
    <p:sldId id="337" r:id="rId7"/>
    <p:sldId id="340" r:id="rId8"/>
    <p:sldId id="341" r:id="rId9"/>
    <p:sldId id="342" r:id="rId10"/>
    <p:sldId id="343" r:id="rId11"/>
    <p:sldId id="345" r:id="rId12"/>
    <p:sldId id="368" r:id="rId13"/>
    <p:sldId id="361" r:id="rId14"/>
    <p:sldId id="389" r:id="rId15"/>
    <p:sldId id="367" r:id="rId16"/>
    <p:sldId id="346" r:id="rId17"/>
    <p:sldId id="265" r:id="rId18"/>
    <p:sldId id="305" r:id="rId19"/>
    <p:sldId id="324" r:id="rId20"/>
    <p:sldId id="347" r:id="rId21"/>
    <p:sldId id="390" r:id="rId22"/>
    <p:sldId id="392" r:id="rId23"/>
    <p:sldId id="393" r:id="rId24"/>
    <p:sldId id="360" r:id="rId25"/>
    <p:sldId id="362" r:id="rId26"/>
    <p:sldId id="349" r:id="rId27"/>
    <p:sldId id="353" r:id="rId28"/>
    <p:sldId id="386" r:id="rId29"/>
    <p:sldId id="387" r:id="rId30"/>
    <p:sldId id="370" r:id="rId31"/>
    <p:sldId id="388" r:id="rId32"/>
    <p:sldId id="356" r:id="rId33"/>
    <p:sldId id="357" r:id="rId34"/>
    <p:sldId id="364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1" autoAdjust="0"/>
    <p:restoredTop sz="94706" autoAdjust="0"/>
  </p:normalViewPr>
  <p:slideViewPr>
    <p:cSldViewPr>
      <p:cViewPr varScale="1">
        <p:scale>
          <a:sx n="110" d="100"/>
          <a:sy n="110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49D355-16BD-4E45-BD9A-5EA878CF7CBD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49D355-16BD-4E45-BD9A-5EA878CF7CBD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49D355-16BD-4E45-BD9A-5EA878CF7CBD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9836" y="1844824"/>
            <a:ext cx="874846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-52782" y="5585405"/>
            <a:ext cx="505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Dott.ssa Valentina </a:t>
            </a:r>
            <a:r>
              <a:rPr lang="it-IT" sz="2400" b="1" dirty="0" err="1" smtClean="0"/>
              <a:t>Cartisano</a:t>
            </a:r>
            <a:endParaRPr lang="it-IT" sz="2400" b="1" dirty="0" smtClean="0"/>
          </a:p>
          <a:p>
            <a:pPr algn="ctr"/>
            <a:r>
              <a:rPr lang="it-IT" sz="2400" b="1" dirty="0" smtClean="0"/>
              <a:t>Psicologa</a:t>
            </a:r>
            <a:endParaRPr lang="it-IT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734481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843808" y="3991834"/>
            <a:ext cx="4927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“DISTANTI MA INSIEME”</a:t>
            </a:r>
            <a:endParaRPr lang="it-IT" sz="2400" dirty="0">
              <a:solidFill>
                <a:srgbClr val="FF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3" y="5756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8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Sebbene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queste tre misure abbiano caratteristiche estremamente differenti, nel linguaggio comune sono state spesso utilizzate come sinonimi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creando molta confusione</a:t>
            </a:r>
          </a:p>
          <a:p>
            <a:pPr algn="just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tre misure, sebbene condividano la necessità di distanziamento fisico, hanno proprietà specifiche che le rendono chiaramente diverse nelle caratteristiche, ma anche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nelle ricadute sulla quotidianità.</a:t>
            </a:r>
          </a:p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69160"/>
            <a:ext cx="3644652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29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1268760"/>
            <a:ext cx="8892480" cy="496855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aggiori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condizioni di stress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con alti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livelli di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arousal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(stato di allerta)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roblematiche emotive: </a:t>
            </a:r>
          </a:p>
          <a:p>
            <a:pPr marL="531813" indent="-176213" algn="just">
              <a:buFont typeface="+mj-lt"/>
              <a:buAutoNum type="arabicPeriod"/>
            </a:pPr>
            <a:r>
              <a:rPr lang="it-IT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paura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 preoccupazione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di poter contrarre la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patologia o di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poterla trasmettere ad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altri</a:t>
            </a:r>
          </a:p>
          <a:p>
            <a:pPr marL="531813" indent="-176213" algn="just">
              <a:buFont typeface="+mj-lt"/>
              <a:buAutoNum type="arabicPeriod"/>
            </a:pPr>
            <a:r>
              <a:rPr lang="it-IT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ncertezza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rispetto</a:t>
            </a:r>
            <a:r>
              <a:rPr lang="it-IT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lla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situazione in cui si sta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vivendo</a:t>
            </a:r>
          </a:p>
          <a:p>
            <a:pPr marL="531813" indent="-176213" algn="just">
              <a:buFont typeface="+mj-lt"/>
              <a:buAutoNum type="arabicPeriod"/>
            </a:pPr>
            <a:r>
              <a:rPr lang="it-IT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tristezza </a:t>
            </a:r>
            <a:r>
              <a:rPr 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bassi livelli di </a:t>
            </a:r>
            <a:r>
              <a:rPr lang="it-IT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umore</a:t>
            </a:r>
          </a:p>
          <a:p>
            <a:pPr marL="531813" lvl="0" indent="-176213" algn="just">
              <a:buFont typeface="+mj-lt"/>
              <a:buAutoNum type="arabicPeriod"/>
            </a:pPr>
            <a:r>
              <a:rPr lang="it-IT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frustrazione </a:t>
            </a:r>
            <a:r>
              <a:rPr 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it-IT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irritabilità </a:t>
            </a:r>
            <a:r>
              <a:rPr 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legate all’assenza di libertà di movimento e l’impossibilità di poter svolgere delle attività a cui si </a:t>
            </a:r>
            <a:r>
              <a:rPr lang="it-IT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tiene</a:t>
            </a:r>
          </a:p>
          <a:p>
            <a:pPr marL="531813" lvl="0" indent="-176213" algn="just">
              <a:buFont typeface="+mj-lt"/>
              <a:buAutoNum type="arabicPeriod"/>
            </a:pPr>
            <a:r>
              <a:rPr lang="it-IT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noia </a:t>
            </a:r>
            <a:r>
              <a:rPr lang="it-IT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la solitudine </a:t>
            </a:r>
            <a:r>
              <a:rPr lang="it-IT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dovute ai lunghi periodi passati a casa</a:t>
            </a:r>
          </a:p>
          <a:p>
            <a:pPr marL="531813" indent="-176213" algn="just">
              <a:buFont typeface="+mj-lt"/>
              <a:buAutoNum type="arabicPeriod"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GLI EFFETTI DELLA QUARANTENA</a:t>
            </a:r>
            <a:endParaRPr lang="it-IT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8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5472608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Clr>
                <a:srgbClr val="629DD1"/>
              </a:buClr>
              <a:buFont typeface="Arial" pitchFamily="34" charset="0"/>
              <a:buChar char="•"/>
            </a:pPr>
            <a:r>
              <a:rPr lang="it-IT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Cambiamenti nello stile di </a:t>
            </a:r>
            <a:r>
              <a:rPr lang="it-IT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vita</a:t>
            </a:r>
          </a:p>
          <a:p>
            <a:pPr lvl="0" algn="just">
              <a:lnSpc>
                <a:spcPct val="150000"/>
              </a:lnSpc>
              <a:buClr>
                <a:srgbClr val="629DD1"/>
              </a:buClr>
              <a:buFont typeface="Arial" pitchFamily="34" charset="0"/>
              <a:buChar char="•"/>
            </a:pPr>
            <a:r>
              <a:rPr lang="it-IT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Mancanza di stimoli</a:t>
            </a:r>
          </a:p>
          <a:p>
            <a:pPr lvl="0" algn="just">
              <a:lnSpc>
                <a:spcPct val="150000"/>
              </a:lnSpc>
              <a:buClr>
                <a:srgbClr val="629DD1"/>
              </a:buClr>
              <a:buFont typeface="Arial" pitchFamily="34" charset="0"/>
              <a:buChar char="•"/>
            </a:pPr>
            <a:r>
              <a:rPr lang="it-IT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Uso eccessivo dei social media</a:t>
            </a:r>
          </a:p>
          <a:p>
            <a:pPr lvl="0" algn="just">
              <a:lnSpc>
                <a:spcPct val="150000"/>
              </a:lnSpc>
              <a:buClr>
                <a:srgbClr val="629DD1"/>
              </a:buClr>
              <a:buFont typeface="Arial" pitchFamily="34" charset="0"/>
              <a:buChar char="•"/>
            </a:pPr>
            <a:r>
              <a:rPr lang="it-IT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Difficoltà </a:t>
            </a:r>
            <a:r>
              <a:rPr lang="it-IT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it-IT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sonno</a:t>
            </a:r>
          </a:p>
          <a:p>
            <a:pPr algn="just">
              <a:lnSpc>
                <a:spcPct val="150000"/>
              </a:lnSpc>
              <a:buClr>
                <a:srgbClr val="629DD1"/>
              </a:buClr>
              <a:buFont typeface="Arial" pitchFamily="34" charset="0"/>
              <a:buChar char="•"/>
            </a:pPr>
            <a:r>
              <a:rPr lang="it-IT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Modifica delle routine </a:t>
            </a:r>
            <a:r>
              <a:rPr lang="it-IT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alimentari</a:t>
            </a:r>
            <a:endParaRPr lang="it-IT" sz="2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629DD1"/>
              </a:buClr>
              <a:buFont typeface="Arial" pitchFamily="34" charset="0"/>
              <a:buChar char="•"/>
            </a:pPr>
            <a:r>
              <a:rPr lang="it-IT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Rischio di stigma ed </a:t>
            </a:r>
            <a:endParaRPr lang="it-IT" sz="2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lnSpc>
                <a:spcPct val="150000"/>
              </a:lnSpc>
              <a:buClr>
                <a:srgbClr val="629DD1"/>
              </a:buClr>
              <a:buNone/>
            </a:pPr>
            <a:r>
              <a:rPr lang="it-IT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emarginazione </a:t>
            </a:r>
            <a:r>
              <a:rPr lang="it-IT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sociale</a:t>
            </a:r>
          </a:p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427984" cy="304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1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Le condizioni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che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possono nuocere all’equilibrio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interno,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personale 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familiare,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che richiedono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di essere gestite per non evolvere in stati di crisi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acute sono:</a:t>
            </a:r>
          </a:p>
          <a:p>
            <a:pPr marL="109728" indent="0" algn="just">
              <a:buNone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Sentimenti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di paura, di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ansia</a:t>
            </a: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ensazioni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di mancanza di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controllo</a:t>
            </a: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empi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dilatati e poco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strutturati</a:t>
            </a: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ancanza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movimento e spazi ristretti</a:t>
            </a:r>
          </a:p>
          <a:p>
            <a:pPr algn="just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«Convivenze forzate»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24" y="4293096"/>
            <a:ext cx="4251176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38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4968552"/>
          </a:xfrm>
        </p:spPr>
        <p:txBody>
          <a:bodyPr>
            <a:noAutofit/>
          </a:bodyPr>
          <a:lstStyle/>
          <a:p>
            <a:pPr algn="just"/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sfera emotivo-affettiva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è strettamente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coinvolta nei processi di apprendimento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e che influenza, non solo la qualità della loro vita e del loro modo di vivere nel mondo, ma anche il successo formativo.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estire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lo stress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legato alla loro incapacità di regolare le proprie emozioni in modo adeguato al contesto, </a:t>
            </a:r>
            <a: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potenzia le </a:t>
            </a: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funzioni </a:t>
            </a:r>
            <a: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esecutive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ovvero l’insieme delle abilità preposte 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controllare, regolare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le altre funzioni cognitive e a monitorare il comportamento.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365104"/>
            <a:ext cx="3635896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76994"/>
            <a:ext cx="8712968" cy="50405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Come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sottolineato dall’American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Psychological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Association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(APA, 2020), il passare molto tempo a casa con stimoli e contatti sociali limitati potrebbe comunque essere considerato rischioso per il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BENESSERE PSICOLOGICO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degli individui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37" y="3346591"/>
            <a:ext cx="3816424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98798" y="3717032"/>
            <a:ext cx="4392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corso della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vita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modificano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i processi biologici di base, le dinamiche emotive, cognitive e di personalità, le norme sociali e le aspettative, le attività e la partecipazione alla vita collettiva.</a:t>
            </a:r>
          </a:p>
        </p:txBody>
      </p:sp>
      <p:sp>
        <p:nvSpPr>
          <p:cNvPr id="3" name="Freccia circolare a destra 2"/>
          <p:cNvSpPr/>
          <p:nvPr/>
        </p:nvSpPr>
        <p:spPr>
          <a:xfrm rot="17425982">
            <a:off x="4367034" y="5109422"/>
            <a:ext cx="720080" cy="2117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31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91680" y="1577203"/>
            <a:ext cx="6012160" cy="104586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it-IT" sz="5800" b="1" dirty="0">
                <a:solidFill>
                  <a:srgbClr val="FFC000"/>
                </a:solidFill>
              </a:rPr>
              <a:t>LA </a:t>
            </a:r>
            <a:r>
              <a:rPr lang="it-IT" sz="5800" b="1" dirty="0" smtClean="0">
                <a:solidFill>
                  <a:srgbClr val="FFC000"/>
                </a:solidFill>
              </a:rPr>
              <a:t>RELAZIONE </a:t>
            </a:r>
            <a:endParaRPr lang="it-IT" sz="5800" dirty="0"/>
          </a:p>
          <a:p>
            <a:pPr marL="82296" indent="0">
              <a:buNone/>
            </a:pPr>
            <a:endParaRPr lang="it-IT" sz="4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b="1" dirty="0">
                <a:solidFill>
                  <a:srgbClr val="C00000"/>
                </a:solidFill>
              </a:rPr>
              <a:t>DA DOVE PARTIRE?</a:t>
            </a:r>
          </a:p>
        </p:txBody>
      </p:sp>
      <p:pic>
        <p:nvPicPr>
          <p:cNvPr id="2051" name="Picture 3" descr="C:\Users\asus\Desktop\buon-insegnante-relazione-alunni-rallenta-aggressiv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87341"/>
            <a:ext cx="59046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19" y="1119882"/>
            <a:ext cx="8229600" cy="940966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LA COMUNICAZIONE</a:t>
            </a:r>
            <a:endParaRPr lang="it-IT" b="1" dirty="0">
              <a:solidFill>
                <a:srgbClr val="FFC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28" y="2060848"/>
            <a:ext cx="7128792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99692" y="116632"/>
            <a:ext cx="5904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</a:rPr>
              <a:t>COSA SERVE?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20086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0"/>
            <a:ext cx="7498080" cy="1556792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it-IT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ACCETTAZIONE DELL’ALTRO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ASCOLTO ATTIVO</a:t>
            </a:r>
            <a:endParaRPr lang="it-IT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552728" cy="434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0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80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lnSpc>
                <a:spcPct val="250000"/>
              </a:lnSpc>
              <a:buNone/>
            </a:pP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L’esperienza della quarantena per il Covid-19 rappresenta per ogni famiglia 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un’opportunità affettiva in termini di tempo e vicinanza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, ma anche una </a:t>
            </a:r>
            <a:r>
              <a:rPr lang="it-IT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SFIDA EDUCATIVA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0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12068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ottica di prevenzione e, a seguito di apposito Protocollo d’intesa sottoscritto in data 16/10/2020 tra il Ministero dell’Istruzione e il Consiglio Nazionale Ordine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Psicologi,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nasce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lo</a:t>
            </a:r>
          </a:p>
          <a:p>
            <a:pPr marL="109728" indent="0" algn="just">
              <a:lnSpc>
                <a:spcPct val="110000"/>
              </a:lnSpc>
              <a:buNone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         SPORTELLO DI SUPPORTO PSICOLOGICO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 algn="ctr">
              <a:lnSpc>
                <a:spcPct val="110000"/>
              </a:lnSpc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nelle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istituzioni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scolastiche con l’obiettivo di aiutare:</a:t>
            </a:r>
          </a:p>
          <a:p>
            <a:pPr algn="ctr">
              <a:lnSpc>
                <a:spcPct val="110000"/>
              </a:lnSpc>
            </a:pPr>
            <a:r>
              <a:rPr lang="it-IT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 Ragazzi</a:t>
            </a:r>
          </a:p>
          <a:p>
            <a:pPr algn="ctr">
              <a:lnSpc>
                <a:spcPct val="110000"/>
              </a:lnSpc>
            </a:pPr>
            <a:r>
              <a:rPr lang="it-IT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 Genitori</a:t>
            </a:r>
          </a:p>
          <a:p>
            <a:pPr algn="ctr">
              <a:lnSpc>
                <a:spcPct val="110000"/>
              </a:lnSpc>
            </a:pPr>
            <a:r>
              <a:rPr lang="it-IT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Il Personale Scolastico</a:t>
            </a:r>
          </a:p>
          <a:p>
            <a:pPr marL="109728" indent="0" algn="ctr">
              <a:lnSpc>
                <a:spcPct val="110000"/>
              </a:lnSpc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riconoscere e gestire le proprie emozioni (paura, frustrazione, aggressività ecc.) durante la vita quotidiana per poter migliorare la </a:t>
            </a:r>
            <a: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qualità dei </a:t>
            </a: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rapporti </a:t>
            </a:r>
            <a: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interpersonali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dentro e fuori la scuola,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soprattutto in questo periodo di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emergenza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53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939189" y="2132856"/>
            <a:ext cx="8229600" cy="3154355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 È LO PSICOLOGO E COSA FA?</a:t>
            </a:r>
            <a:endParaRPr lang="it-IT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421196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3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9654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E’ un professionista del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BENESSERE della persona</a:t>
            </a:r>
          </a:p>
          <a:p>
            <a:pPr algn="just">
              <a:lnSpc>
                <a:spcPct val="150000"/>
              </a:lnSpc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Opera per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favorire il cambiamento, potenziare le risorse individuali e collettive, accompagnare le persone, i genitori e le organizzazioni nelle diverse fasi dello sviluppo e del benessere senza l’utilizzo dei farmaci</a:t>
            </a:r>
          </a:p>
          <a:p>
            <a:pPr algn="just">
              <a:lnSpc>
                <a:spcPct val="150000"/>
              </a:lnSpc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Strumenti: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colloquio, ascolto, osservazione, questionari, test psicologici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 È LO PSICOLOGO?</a:t>
            </a:r>
            <a:endParaRPr lang="it-IT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827992"/>
          </a:xfrm>
        </p:spPr>
        <p:txBody>
          <a:bodyPr/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Quando senti di avere delle difficoltà a gestire le emozioni, pensieri, la vita di coppia, il rapporto con i figli, le relazioni con i colleghi, il lavoro ecc.</a:t>
            </a: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Quando ti sembra molto faticoso affrontate un momento particolare della tua vita</a:t>
            </a: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Quando ti senti bloccato e vorresti esprimere al meglio le tue capacità in certi contesti o nella vita di tutti i giorni.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  <a:effectLst/>
              </a:rPr>
              <a:t>Quando è utile rivolgersi ad un professionista?</a:t>
            </a:r>
            <a:endParaRPr lang="it-IT" dirty="0">
              <a:solidFill>
                <a:srgbClr val="C0000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653137"/>
            <a:ext cx="3851920" cy="22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825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5040560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Lo sportello d’ascolto è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UNO SPAZIO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dove rielaborare 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le nostre esperienze e i significati connessi alle problematiche reali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con la 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possibilità di comprendere come funzioniamo, </a:t>
            </a:r>
            <a:r>
              <a:rPr lang="it-IT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 meglio gestire le nostre relazioni e fare scelte significative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 nella nostra vita, scelte  intese anche come gesti preziosi per sanare le fratture che i conflitti possono determinare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it-IT" sz="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Lo psicologo offre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UN CONTENITORE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grado di dare significati nuovi ai vissuti espressi, in un’ottica di ascolto empatico.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49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 COSA È LO SPORTELLO D’ASCOLTO?</a:t>
            </a:r>
            <a:endParaRPr lang="it-IT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4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112568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Lo sportello diventa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occasione: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• di ascolto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• di accoglienza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• di sostegno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orientamento alle scelte positive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• di informazione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• di gestione e risoluzione di problemi/conflitti.</a:t>
            </a:r>
          </a:p>
          <a:p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3491880" cy="224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99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1484784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624078" indent="-514350" algn="just">
              <a:lnSpc>
                <a:spcPct val="150000"/>
              </a:lnSpc>
              <a:buAutoNum type="arabicParenR"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Fornire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supporto psicologico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rispondere ai traumi e ai disagi derivati dall’emergenza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COVID-19;</a:t>
            </a:r>
          </a:p>
          <a:p>
            <a:pPr marL="624078" indent="-514350" algn="just">
              <a:lnSpc>
                <a:spcPct val="150000"/>
              </a:lnSpc>
              <a:buAutoNum type="arabicParenR"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Prevenire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l’insorgere di forme di disagio e/o malessere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psico-fisico,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accrescendo la cultura del benessere e della qualità della vita. </a:t>
            </a:r>
          </a:p>
          <a:p>
            <a:pPr marL="624078" indent="-514350" algn="just">
              <a:lnSpc>
                <a:spcPct val="150000"/>
              </a:lnSpc>
              <a:buAutoNum type="arabicParenR"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Avviare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azioni volte alla formazione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rispetto a tematiche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riguardanti i corretti stili di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vita,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nonché avviare percorsi di educazione all’affettività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OBIETTIVI GENERALI DEL PROGETTO</a:t>
            </a:r>
            <a:br>
              <a:rPr 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61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colloqui avranno una durata variabile in relazione alla situazione specifica per un impegno di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45 minuti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incontro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Sono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previsti un massimo di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4 colloqui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per alunno/famiglia/personale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docente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’intervento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psicologico non si potrà configurare in alcun modo come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psicoterapia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4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MODALITA’ DI SVOLGIMENTO DELLA PRESTAZIONE</a:t>
            </a:r>
          </a:p>
        </p:txBody>
      </p:sp>
    </p:spTree>
    <p:extLst>
      <p:ext uri="{BB962C8B-B14F-4D97-AF65-F5344CB8AC3E}">
        <p14:creationId xmlns:p14="http://schemas.microsoft.com/office/powerpoint/2010/main" val="2381757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CON GLI ALUNNI delle Scuole Secondarie: </a:t>
            </a:r>
          </a:p>
          <a:p>
            <a:pPr algn="just">
              <a:buFontTx/>
              <a:buChar char="-"/>
              <a:tabLst>
                <a:tab pos="450850" algn="l"/>
              </a:tabLst>
            </a:pP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Attività </a:t>
            </a:r>
            <a:r>
              <a:rPr lang="it-IT" u="sng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gruppo-classe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o di piccolo gruppo, al fine di migliorare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comunicazione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 le competenze relazionali</a:t>
            </a:r>
          </a:p>
          <a:p>
            <a:pPr algn="just">
              <a:buFontTx/>
              <a:buChar char="-"/>
              <a:tabLst>
                <a:tab pos="450850" algn="l"/>
              </a:tabLst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  <a:tabLst>
                <a:tab pos="450850" algn="l"/>
              </a:tabLs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u="sng" dirty="0">
                <a:latin typeface="Times New Roman" pitchFamily="18" charset="0"/>
                <a:cs typeface="Times New Roman" pitchFamily="18" charset="0"/>
              </a:rPr>
              <a:t>Colloqui individuali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per ascoltare difficoltà di inserimento a scuola o il rischio di abbandono/insuccesso, connessi soprattutto all’attuale emergenza da covid-19;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LE ATTIVITÀ PREVISTE: </a:t>
            </a:r>
            <a:endParaRPr lang="it-IT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65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4824536"/>
          </a:xfrm>
        </p:spPr>
        <p:txBody>
          <a:bodyPr/>
          <a:lstStyle/>
          <a:p>
            <a:pPr algn="just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CON GLI ALUNNI delle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Scuole primarie o scuole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dell’infanzia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 il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servizio verrà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organizzato attraverso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progetti ed interventi educativi consoni per l’età dei bambini che pongano particolare attenzione alla rielaborazione dei vissuti emotivi legati all’emergenza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355977" cy="328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30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916832"/>
            <a:ext cx="5389331" cy="30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200709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COSA CI CHIEDE IL </a:t>
            </a:r>
            <a:r>
              <a:rPr lang="it-IT" sz="4000" b="1" dirty="0">
                <a:solidFill>
                  <a:srgbClr val="C00000"/>
                </a:solidFill>
              </a:rPr>
              <a:t>MONDO </a:t>
            </a:r>
            <a:r>
              <a:rPr lang="it-IT" sz="4000" b="1" dirty="0" smtClean="0">
                <a:solidFill>
                  <a:srgbClr val="C00000"/>
                </a:solidFill>
              </a:rPr>
              <a:t/>
            </a:r>
            <a:br>
              <a:rPr lang="it-IT" sz="4000" b="1" dirty="0" smtClean="0">
                <a:solidFill>
                  <a:srgbClr val="C00000"/>
                </a:solidFill>
              </a:rPr>
            </a:br>
            <a:r>
              <a:rPr lang="it-IT" sz="4000" b="1" dirty="0" smtClean="0">
                <a:solidFill>
                  <a:srgbClr val="C00000"/>
                </a:solidFill>
              </a:rPr>
              <a:t>CHE CAMBIA?</a:t>
            </a:r>
            <a:r>
              <a:rPr lang="it-IT" b="1" dirty="0">
                <a:solidFill>
                  <a:srgbClr val="C00000"/>
                </a:solidFill>
              </a:rPr>
              <a:t/>
            </a:r>
            <a:br>
              <a:rPr lang="it-IT" b="1" dirty="0">
                <a:solidFill>
                  <a:srgbClr val="C00000"/>
                </a:solidFill>
              </a:rPr>
            </a:b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76056" y="5411450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FFC000"/>
                </a:solidFill>
              </a:rPr>
              <a:t>GENITORI</a:t>
            </a:r>
          </a:p>
          <a:p>
            <a:pPr algn="ctr"/>
            <a:r>
              <a:rPr lang="it-IT" sz="4400" dirty="0" smtClean="0">
                <a:solidFill>
                  <a:srgbClr val="FFC000"/>
                </a:solidFill>
              </a:rPr>
              <a:t>RESILIENTI</a:t>
            </a:r>
            <a:endParaRPr lang="it-IT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36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17190"/>
            <a:ext cx="8892480" cy="583264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CON I GENITORI: </a:t>
            </a:r>
          </a:p>
          <a:p>
            <a:pPr algn="just">
              <a:lnSpc>
                <a:spcPct val="170000"/>
              </a:lnSpc>
              <a:buFontTx/>
              <a:buChar char="-"/>
              <a:tabLst>
                <a:tab pos="355600" algn="l"/>
              </a:tabLst>
            </a:pP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Attività </a:t>
            </a:r>
            <a:r>
              <a:rPr lang="it-IT" u="sng" dirty="0">
                <a:latin typeface="Times New Roman" pitchFamily="18" charset="0"/>
                <a:cs typeface="Times New Roman" pitchFamily="18" charset="0"/>
              </a:rPr>
              <a:t>di gruppo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per promuovere capacità empatiche e analitiche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nell’individuazione 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nella gestione di eventuali difficoltà emotive proprie e dei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figli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FontTx/>
              <a:buChar char="-"/>
              <a:tabLst>
                <a:tab pos="355600" algn="l"/>
              </a:tabLst>
            </a:pP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Colloqui </a:t>
            </a:r>
            <a:r>
              <a:rPr lang="it-IT" u="sng" dirty="0">
                <a:latin typeface="Times New Roman" pitchFamily="18" charset="0"/>
                <a:cs typeface="Times New Roman" pitchFamily="18" charset="0"/>
              </a:rPr>
              <a:t>individuali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di ascolto e supporto al nucleo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familiare</a:t>
            </a:r>
          </a:p>
          <a:p>
            <a:pPr algn="just">
              <a:lnSpc>
                <a:spcPct val="170000"/>
              </a:lnSpc>
              <a:buFontTx/>
              <a:buChar char="-"/>
              <a:tabLst>
                <a:tab pos="355600" algn="l"/>
              </a:tabLst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  <a:tabLst>
                <a:tab pos="355600" algn="l"/>
              </a:tabLst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CON IL PERSONALE SCOLASTICO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lnSpc>
                <a:spcPct val="170000"/>
              </a:lnSpc>
              <a:buNone/>
              <a:tabLst>
                <a:tab pos="355600" algn="l"/>
              </a:tabLst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it-IT" u="sng" dirty="0">
                <a:latin typeface="Times New Roman" pitchFamily="18" charset="0"/>
                <a:cs typeface="Times New Roman" pitchFamily="18" charset="0"/>
              </a:rPr>
              <a:t>Attività di gruppo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affrontare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difficoltà emotive e cognitive dei loro alunni e per gestire il personale livello di stress;</a:t>
            </a:r>
          </a:p>
          <a:p>
            <a:pPr marL="109728" indent="0" algn="just">
              <a:lnSpc>
                <a:spcPct val="170000"/>
              </a:lnSpc>
              <a:buNone/>
              <a:tabLst>
                <a:tab pos="355600" algn="l"/>
              </a:tabLst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it-IT" u="sng" dirty="0">
                <a:latin typeface="Times New Roman" pitchFamily="18" charset="0"/>
                <a:cs typeface="Times New Roman" pitchFamily="18" charset="0"/>
              </a:rPr>
              <a:t>Colloqui individuali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di ascolto allo scopo di fronteggiare fenomeni di ansia e disagio causati dal contesto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emergenziale.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6322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STUDENTI della scuola secondaria di primo grado: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Gli alunni compilano il modulo di richiesta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che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contiene anche il “Consenso informato” (da completare e firmare) e il documento “Informazioni sul trattamento dei dati” (da completare 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firmare)</a:t>
            </a: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Inviano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una mail con la richiesta di colloquio, unitamente ai documenti ad essa allegati e alla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copia della carta di identità propria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di entrambi i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genitori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Verrà fissato l’appuntamento su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G-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rgbClr val="C00000"/>
                </a:solidFill>
              </a:rPr>
              <a:t>PER FISSARE UN APPUNTAMENTO:</a:t>
            </a:r>
            <a:br>
              <a:rPr lang="it-IT" sz="3600" dirty="0" smtClean="0">
                <a:solidFill>
                  <a:srgbClr val="C00000"/>
                </a:solidFill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valentina.cartisano@icfabrizia.edu.it</a:t>
            </a:r>
            <a:endParaRPr lang="it-IT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05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b="1" dirty="0">
                <a:latin typeface="Times New Roman" pitchFamily="18" charset="0"/>
                <a:cs typeface="Times New Roman" pitchFamily="18" charset="0"/>
              </a:rPr>
              <a:t>DOCENTI E GENITORI:</a:t>
            </a: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ossono prenotare l’appuntamento dopo aver compilato l’apposito modulo di Consenso al Trattamento dei dati Personali</a:t>
            </a:r>
          </a:p>
          <a:p>
            <a:pPr marL="109728" indent="0" algn="just">
              <a:buNone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colloqui saranno coperti dal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massimo della riservatezza, a tutela della libertà di accesso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di ogni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utente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just"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Durante la seduta effettuata a distanza, non dovranno essere presenti vicino al paziente e allo psicologo altre persone; la seduta dovrà avvenire per entrambi in un luogo privato, riservato e in assenza di terzi non dichiarati.</a:t>
            </a:r>
          </a:p>
          <a:p>
            <a:pPr algn="just"/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332656"/>
            <a:ext cx="8712968" cy="5832648"/>
          </a:xfrm>
        </p:spPr>
        <p:txBody>
          <a:bodyPr>
            <a:normAutofit/>
          </a:bodyPr>
          <a:lstStyle/>
          <a:p>
            <a:pPr algn="just"/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it-IT" sz="2600" dirty="0">
                <a:latin typeface="Times New Roman" pitchFamily="18" charset="0"/>
                <a:cs typeface="Times New Roman" pitchFamily="18" charset="0"/>
              </a:rPr>
              <a:t>psicologo è vincolato al rispetto del Codice Deontologico degli Psicologi italiani, in particolare </a:t>
            </a:r>
            <a:r>
              <a:rPr lang="it-IT" sz="2600" b="1" dirty="0">
                <a:latin typeface="Times New Roman" pitchFamily="18" charset="0"/>
                <a:cs typeface="Times New Roman" pitchFamily="18" charset="0"/>
              </a:rPr>
              <a:t>è strettamente tenuto al segreto professionale</a:t>
            </a:r>
            <a:r>
              <a:rPr lang="it-IT" sz="2600" dirty="0">
                <a:latin typeface="Times New Roman" pitchFamily="18" charset="0"/>
                <a:cs typeface="Times New Roman" pitchFamily="18" charset="0"/>
              </a:rPr>
              <a:t> (Art. 11) e può derogare da questo obbligo solo in presenza di valido e dimostrabile consenso del destinatario della sua prestazione (Art. 12 del Codice Deontologico degli Psicologi italiani</a:t>
            </a: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it-IT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sz="2600" dirty="0">
                <a:latin typeface="Times New Roman" pitchFamily="18" charset="0"/>
                <a:cs typeface="Times New Roman" pitchFamily="18" charset="0"/>
              </a:rPr>
              <a:t>servizio sarà erogato solo ed </a:t>
            </a:r>
            <a:r>
              <a:rPr lang="it-IT" sz="2600" b="1" dirty="0">
                <a:latin typeface="Times New Roman" pitchFamily="18" charset="0"/>
                <a:cs typeface="Times New Roman" pitchFamily="18" charset="0"/>
              </a:rPr>
              <a:t>esclusivamente a partire da una chiara e spontanea domanda</a:t>
            </a:r>
            <a:r>
              <a:rPr lang="it-IT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dello studente</a:t>
            </a:r>
            <a:r>
              <a:rPr lang="it-IT" sz="2600" dirty="0">
                <a:latin typeface="Times New Roman" pitchFamily="18" charset="0"/>
                <a:cs typeface="Times New Roman" pitchFamily="18" charset="0"/>
              </a:rPr>
              <a:t>, del dipendente, del personale ATA o del genitore e solo successivamente, previo </a:t>
            </a: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appuntamento</a:t>
            </a:r>
            <a:r>
              <a:rPr lang="it-IT" sz="2600" dirty="0">
                <a:latin typeface="Times New Roman" pitchFamily="18" charset="0"/>
                <a:cs typeface="Times New Roman" pitchFamily="18" charset="0"/>
              </a:rPr>
              <a:t>, rivolta al professionista secondo la modalità stabilita e concordata con l’Amministrazione scolastica</a:t>
            </a:r>
            <a:r>
              <a:rPr lang="it-IT" sz="3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5276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482453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Non ci sarà nessuna generazione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a meno che gli adulti e, soprattutto, gli educatori non insistano a pensarla e a nominarla così lasciando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nostri ragazzi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lamentarsi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magari per una vita intera, per le occasioni che gli sono state ingiustamente sottratte.</a:t>
            </a:r>
          </a:p>
          <a:p>
            <a:pPr algn="just">
              <a:lnSpc>
                <a:spcPct val="150000"/>
              </a:lnSpc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Dobbiamo dare coraggio ai bambini!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in fondo, nella vita, sempre così per tutti: </a:t>
            </a:r>
            <a:r>
              <a:rPr lang="it-IT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siamo sempre ancora in tempo anche se siamo </a:t>
            </a:r>
            <a:r>
              <a:rPr lang="it-IT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perennemente in </a:t>
            </a:r>
            <a:r>
              <a:rPr lang="it-IT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ritardo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….IN CONCLUSIONE</a:t>
            </a:r>
            <a:endParaRPr lang="it-IT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3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4525963"/>
          </a:xfrm>
        </p:spPr>
        <p:txBody>
          <a:bodyPr>
            <a:normAutofit/>
          </a:bodyPr>
          <a:lstStyle/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resilienza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è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capacità di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autoripararsi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dopo un danno, di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riuscire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a riorganizzare positivamente la propria vita nonostante situazioni difficili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traendone vantaggio da esse</a:t>
            </a:r>
          </a:p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resistenza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è la tendenza ad opporsi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alle pressioni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dell’ambiente, subendo un evento imprevisto e reagendo con un atteggiamento negativo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RESILIENTI o RESISTENTI?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 rot="18930027">
            <a:off x="3351182" y="4365104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091606" y="4406163"/>
            <a:ext cx="494489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RESILIENZA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come l’insieme dei comportamenti di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adattamento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positivo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che la persona mette in atto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ogniqualvolta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si trova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a dover affrontare difficoltà significative che minacciano la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sua incolumità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fisica e/o psicologica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8" y="3801975"/>
            <a:ext cx="28590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68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514659"/>
            <a:ext cx="8229600" cy="4525963"/>
          </a:xfrm>
        </p:spPr>
        <p:txBody>
          <a:bodyPr/>
          <a:lstStyle/>
          <a:p>
            <a:pPr marL="109728" indent="0" algn="ctr">
              <a:lnSpc>
                <a:spcPct val="200000"/>
              </a:lnSpc>
              <a:buNone/>
            </a:pP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….MA LA DIFFUSIONE PANDEMICA DEL COVID-19 COME HA CAMBIATO LA NOSTRA VITA E IL NOSTRO MODO DI VIVERE IN FAMIGLIA?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78978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96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188640"/>
            <a:ext cx="9253264" cy="4669979"/>
          </a:xfrm>
        </p:spPr>
        <p:txBody>
          <a:bodyPr/>
          <a:lstStyle/>
          <a:p>
            <a:pPr marL="109728" indent="0" algn="ctr">
              <a:buNone/>
            </a:pP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La diffusione pandemica del COVID-19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ci ha costretto al </a:t>
            </a:r>
            <a:r>
              <a:rPr lang="it-IT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“DISTANZIAMENTO SOCIALE</a:t>
            </a:r>
            <a:r>
              <a:rPr lang="it-IT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it-IT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it-IT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insieme 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estremamente variegato di azioni volte a ridurre il contatto tra gli individui, quali ad esempio la cancellazione degli eventi di massa, la chiusura delle scuole e dei luoghi di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lavoro</a:t>
            </a:r>
            <a:r>
              <a:rPr lang="it-IT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it-IT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4287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22784" y="2938504"/>
            <a:ext cx="8821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Centers </a:t>
            </a:r>
            <a:r>
              <a:rPr lang="en-US" sz="1200" i="1" dirty="0"/>
              <a:t>for Disease Control and Prevention, 2017; European Centre for Disease Prevention and Control, </a:t>
            </a:r>
            <a:r>
              <a:rPr lang="en-US" sz="1200" i="1" dirty="0" smtClean="0"/>
              <a:t>2020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82931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marL="355600" indent="-355600" algn="just">
              <a:lnSpc>
                <a:spcPct val="150000"/>
              </a:lnSpc>
              <a:buFont typeface="+mj-lt"/>
              <a:buAutoNum type="arabicPeriod"/>
              <a:tabLst>
                <a:tab pos="273050" algn="l"/>
              </a:tabLst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ISOLAMENTO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fa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riferimento a quelle azioni volte a separare un individuo che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ha già contratto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il coronavirus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tutti gli altri individui con l’intento di evitare che possa contagiare altre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persone.</a:t>
            </a:r>
          </a:p>
          <a:p>
            <a:pPr marL="355600" indent="0" algn="just">
              <a:lnSpc>
                <a:spcPct val="150000"/>
              </a:lnSpc>
              <a:buNone/>
              <a:tabLst>
                <a:tab pos="273050" algn="l"/>
              </a:tabLst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E’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quindi una precauzione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che viene applicata nei casi di persone confermate positive al virus o con sintomi tali da sospettare di essere stati contagiati.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Per fare </a:t>
            </a:r>
            <a:r>
              <a:rPr lang="it-IT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chiarezza…..</a:t>
            </a:r>
            <a:endParaRPr lang="it-IT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63888" y="6350168"/>
            <a:ext cx="6119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    </a:t>
            </a:r>
            <a:r>
              <a:rPr lang="en-US" sz="1400" i="1" dirty="0" smtClean="0"/>
              <a:t>European </a:t>
            </a:r>
            <a:r>
              <a:rPr lang="en-US" sz="1400" i="1" dirty="0"/>
              <a:t>Centre for Disease Prevention and Control, </a:t>
            </a:r>
            <a:r>
              <a:rPr lang="en-US" sz="1400" i="1" dirty="0" smtClean="0"/>
              <a:t>2020</a:t>
            </a:r>
            <a:r>
              <a:rPr lang="en-US" i="1" dirty="0"/>
              <a:t/>
            </a:r>
            <a:br>
              <a:rPr lang="en-US" i="1" dirty="0"/>
            </a:b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72469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5400600"/>
          </a:xfrm>
        </p:spPr>
        <p:txBody>
          <a:bodyPr>
            <a:normAutofit/>
          </a:bodyPr>
          <a:lstStyle/>
          <a:p>
            <a:pPr marL="531813" indent="-422275" algn="just">
              <a:buNone/>
            </a:pPr>
            <a:r>
              <a:rPr lang="it-IT" dirty="0" smtClean="0">
                <a:solidFill>
                  <a:srgbClr val="00B0F0"/>
                </a:solidFill>
              </a:rPr>
              <a:t>2.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QUARANTENA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– è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un periodo di distacco e restrizione di una persona che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non risulta positiva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o con sintomatologia evidente della patologia, ma che è stata esposta al virus o che abbia avuto contatti stretti con casi confermati di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coronavirus.</a:t>
            </a:r>
          </a:p>
          <a:p>
            <a:pPr marL="531813" indent="-422275" algn="just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 Il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periodo da trascorrere in quarantena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è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stato fissato 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dieci giorni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 I soggetti in quarantena hanno generalmente il divieto di uscire fino alla conclusione del periodo indicato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81328"/>
            <a:ext cx="61150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72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4525963"/>
          </a:xfrm>
        </p:spPr>
        <p:txBody>
          <a:bodyPr>
            <a:normAutofit/>
          </a:bodyPr>
          <a:lstStyle/>
          <a:p>
            <a:pPr marL="531813" indent="-422275" algn="just">
              <a:lnSpc>
                <a:spcPct val="150000"/>
              </a:lnSpc>
              <a:buNone/>
              <a:tabLst>
                <a:tab pos="627063" algn="l"/>
              </a:tabLst>
            </a:pP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LIMITAZIONE DEGLI SPOSTAMENTI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raccomandazione di restare a casa)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– è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una misura rivolta all’intera popolazione con la raccomandazione di restare a casa per evitare gli incontri fisici e la creazione di aggregazioni di persone.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321995"/>
            <a:ext cx="61150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801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4469</TotalTime>
  <Words>1682</Words>
  <Application>Microsoft Office PowerPoint</Application>
  <PresentationFormat>Presentazione su schermo (4:3)</PresentationFormat>
  <Paragraphs>127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3" baseType="lpstr">
      <vt:lpstr>Arial Unicode MS</vt:lpstr>
      <vt:lpstr>Arial</vt:lpstr>
      <vt:lpstr>Lucida Sans Unicode</vt:lpstr>
      <vt:lpstr>Times New Roman</vt:lpstr>
      <vt:lpstr>Verdana</vt:lpstr>
      <vt:lpstr>Wingdings</vt:lpstr>
      <vt:lpstr>Wingdings 2</vt:lpstr>
      <vt:lpstr>Wingdings 3</vt:lpstr>
      <vt:lpstr>Viale</vt:lpstr>
      <vt:lpstr>  </vt:lpstr>
      <vt:lpstr>Presentazione standard di PowerPoint</vt:lpstr>
      <vt:lpstr>COSA CI CHIEDE IL MONDO  CHE CAMBIA? </vt:lpstr>
      <vt:lpstr>RESILIENTI o RESISTENTI?</vt:lpstr>
      <vt:lpstr>Presentazione standard di PowerPoint</vt:lpstr>
      <vt:lpstr>Presentazione standard di PowerPoint</vt:lpstr>
      <vt:lpstr>Per fare chiarezza…..</vt:lpstr>
      <vt:lpstr>Presentazione standard di PowerPoint</vt:lpstr>
      <vt:lpstr>Presentazione standard di PowerPoint</vt:lpstr>
      <vt:lpstr>Presentazione standard di PowerPoint</vt:lpstr>
      <vt:lpstr>GLI EFFETTI DELLA QUARANTENA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 DOVE PARTIRE?</vt:lpstr>
      <vt:lpstr>LA COMUNICAZIONE</vt:lpstr>
      <vt:lpstr>Presentazione standard di PowerPoint</vt:lpstr>
      <vt:lpstr>Presentazione standard di PowerPoint</vt:lpstr>
      <vt:lpstr>Presentazione standard di PowerPoint</vt:lpstr>
      <vt:lpstr>CHI È LO PSICOLOGO?</vt:lpstr>
      <vt:lpstr>Quando è utile rivolgersi ad un professionista?</vt:lpstr>
      <vt:lpstr>CHE COSA È LO SPORTELLO D’ASCOLTO?</vt:lpstr>
      <vt:lpstr>Presentazione standard di PowerPoint</vt:lpstr>
      <vt:lpstr>OBIETTIVI GENERALI DEL PROGETTO </vt:lpstr>
      <vt:lpstr>MODALITA’ DI SVOLGIMENTO DELLA PRESTAZIONE</vt:lpstr>
      <vt:lpstr>LE ATTIVITÀ PREVISTE: </vt:lpstr>
      <vt:lpstr>Presentazione standard di PowerPoint</vt:lpstr>
      <vt:lpstr>Presentazione standard di PowerPoint</vt:lpstr>
      <vt:lpstr>PER FISSARE UN APPUNTAMENTO: valentina.cartisano@icfabrizia.edu.it</vt:lpstr>
      <vt:lpstr>Presentazione standard di PowerPoint</vt:lpstr>
      <vt:lpstr>Presentazione standard di PowerPoint</vt:lpstr>
      <vt:lpstr>….IN CONCLUSIONE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PERCORSI DI FORMAZIONE ANIMATORI CATECHISTI  E PASTORALE DELLA DIOCESI DI LOCRI</dc:title>
  <dc:creator>asus</dc:creator>
  <cp:lastModifiedBy>ISTITUTO COMPRENSIVO</cp:lastModifiedBy>
  <cp:revision>149</cp:revision>
  <dcterms:created xsi:type="dcterms:W3CDTF">2017-03-19T17:30:14Z</dcterms:created>
  <dcterms:modified xsi:type="dcterms:W3CDTF">2021-01-25T11:05:25Z</dcterms:modified>
</cp:coreProperties>
</file>